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IBM Plex Sans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IBM Plex Sans Medium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IBM Plex Sans SemiBold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95DC48-5111-4CCB-9F9E-F8609652C944}">
  <a:tblStyle styleId="{A695DC48-5111-4CCB-9F9E-F8609652C9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CDD4EA"/>
          </a:solidFill>
        </a:fill>
      </a:tcStyle>
    </a:wholeTbl>
    <a:band1H>
      <a:tcTxStyle/>
    </a:band1H>
    <a:band2H>
      <a:tcTxStyle b="off" i="off"/>
      <a:tcStyle>
        <a:fill>
          <a:solidFill>
            <a:srgbClr val="E8EBF5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IBMPlexSans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IBMPlexSansMedium-italic.fntdata"/><Relationship Id="rId45" Type="http://schemas.openxmlformats.org/officeDocument/2006/relationships/font" Target="fonts/IBMPlex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IBMPlexSansMedium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IBMPlexSans-bold.fntdata"/><Relationship Id="rId36" Type="http://schemas.openxmlformats.org/officeDocument/2006/relationships/font" Target="fonts/IBMPlexSans-regular.fntdata"/><Relationship Id="rId39" Type="http://schemas.openxmlformats.org/officeDocument/2006/relationships/font" Target="fonts/IBMPlexSans-boldItalic.fntdata"/><Relationship Id="rId38" Type="http://schemas.openxmlformats.org/officeDocument/2006/relationships/font" Target="fonts/IBMPlexSans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IBMPlexSansSemiBold-bold.fntdata"/><Relationship Id="rId52" Type="http://schemas.openxmlformats.org/officeDocument/2006/relationships/font" Target="fonts/IBMPlexSansSemiBold-regular.fntdata"/><Relationship Id="rId11" Type="http://schemas.openxmlformats.org/officeDocument/2006/relationships/slide" Target="slides/slide4.xml"/><Relationship Id="rId55" Type="http://schemas.openxmlformats.org/officeDocument/2006/relationships/font" Target="fonts/IBMPlexSansSemiBold-boldItalic.fntdata"/><Relationship Id="rId10" Type="http://schemas.openxmlformats.org/officeDocument/2006/relationships/slide" Target="slides/slide3.xml"/><Relationship Id="rId54" Type="http://schemas.openxmlformats.org/officeDocument/2006/relationships/font" Target="fonts/IBMPlexSansSemiBold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d5e2eb9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d5e2eb9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dcba947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dcba947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647a8e78f_0_95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28" name="Google Shape;328;g13647a8e78f_0_95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647a8e78f_0_9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35" name="Google Shape;335;g13647a8e78f_0_96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647a8e78f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647a8e78f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647a8e78f_0_97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49" name="Google Shape;349;g13647a8e78f_0_97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647a8e78f_0_98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56" name="Google Shape;356;g13647a8e78f_0_98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647a8e78f_0_99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65" name="Google Shape;365;g13647a8e78f_0_99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647a8e78f_0_100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72" name="Google Shape;372;g13647a8e78f_0_100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647a8e78f_0_102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82" name="Google Shape;382;g13647a8e78f_0_102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647a8e78f_0_103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90" name="Google Shape;390;g13647a8e78f_0_103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647a8e78f_0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3647a8e78f_0_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3647a8e78f_0_4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647a8e78f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647a8e78f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647a8e78f_0_1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3647a8e78f_0_1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647a8e78f_0_1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3647a8e78f_0_1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647a8e78f_0_1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3647a8e78f_0_1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bdcba9474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bdcba9474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647a8e78f_0_1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3647a8e78f_0_1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bdcba947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bdcba947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bdcba9474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bdcba9474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bdcba9474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bdcba9474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bdcba94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bdcba94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647a8e78f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647a8e78f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bdcba9474_0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bdcba9474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dcba9474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dcba9474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bdcba9474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bdcba9474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647a8e78f_0_92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98" name="Google Shape;298;g13647a8e78f_0_92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647a8e78f_0_93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07" name="Google Shape;307;g13647a8e78f_0_93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199" name="Google Shape;199;p4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200" name="Google Shape;200;p40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40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207" name="Google Shape;207;p41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208" name="Google Shape;208;p41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9" name="Google Shape;209;p4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2" name="Google Shape;212;p42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7" name="Google Shape;217;p4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8" name="Google Shape;218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2" name="Google Shape;222;p44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3" name="Google Shape;223;p4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4" name="Google Shape;224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45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229" name="Google Shape;229;p4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6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234" name="Google Shape;234;p4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abr.com/ru/company/changeagain/blog/294654/" TargetMode="External"/><Relationship Id="rId4" Type="http://schemas.openxmlformats.org/officeDocument/2006/relationships/hyperlink" Target="https://habr.com/ru/company/changeagain/blog/294660/" TargetMode="External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itamargilad.com/the-tool-that-will-help-you-choose-better-product-ideas/" TargetMode="External"/><Relationship Id="rId4" Type="http://schemas.openxmlformats.org/officeDocument/2006/relationships/hyperlink" Target="https://itamargilad.com/the-tool-that-will-help-you-choose-better-product-ideas/" TargetMode="External"/><Relationship Id="rId5" Type="http://schemas.openxmlformats.org/officeDocument/2006/relationships/hyperlink" Target="https://itamargilad.com/the-tool-that-will-help-you-choose-better-product-idea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gb-web-analytics.tilda.ws/page25" TargetMode="External"/><Relationship Id="rId4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Relationship Id="rId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240" name="Google Shape;240;p47"/>
          <p:cNvSpPr txBox="1"/>
          <p:nvPr>
            <p:ph idx="1" type="subTitle"/>
          </p:nvPr>
        </p:nvSpPr>
        <p:spPr>
          <a:xfrm>
            <a:off x="540000" y="3272200"/>
            <a:ext cx="3852000" cy="153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</a:t>
            </a:r>
            <a:br>
              <a:rPr lang="ru">
                <a:solidFill>
                  <a:schemeClr val="accent2"/>
                </a:solidFill>
              </a:rPr>
            </a:br>
            <a:r>
              <a:rPr lang="ru" sz="26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Формирование гипотез и их скоринг на основе данных</a:t>
            </a:r>
            <a:endParaRPr sz="100"/>
          </a:p>
        </p:txBody>
      </p:sp>
      <p:pic>
        <p:nvPicPr>
          <p:cNvPr id="241" name="Google Shape;2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/>
          <p:nvPr>
            <p:ph type="title"/>
          </p:nvPr>
        </p:nvSpPr>
        <p:spPr>
          <a:xfrm>
            <a:off x="540000" y="383675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Кейс</a:t>
            </a:r>
            <a:endParaRPr/>
          </a:p>
        </p:txBody>
      </p:sp>
      <p:pic>
        <p:nvPicPr>
          <p:cNvPr id="325" name="Google Shape;3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425" y="2019342"/>
            <a:ext cx="3492499" cy="226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/>
        </p:nvSpPr>
        <p:spPr>
          <a:xfrm>
            <a:off x="4021550" y="736475"/>
            <a:ext cx="62976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acquisition - стоимость привлечения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activation- конверсия в первую покупку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retention - кол-во заказов на покупателя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revenue - средний чек и издержки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50" y="1389150"/>
            <a:ext cx="3831901" cy="306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>
            <p:ph type="title"/>
          </p:nvPr>
        </p:nvSpPr>
        <p:spPr>
          <a:xfrm>
            <a:off x="445587" y="456387"/>
            <a:ext cx="8084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</a:pPr>
            <a:r>
              <a:rPr lang="ru" sz="3000"/>
              <a:t>Где в продукте узкое место?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453787" y="760412"/>
            <a:ext cx="8084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</a:pPr>
            <a:r>
              <a:rPr lang="ru" sz="3000"/>
              <a:t>Идеи</a:t>
            </a:r>
            <a:endParaRPr/>
          </a:p>
        </p:txBody>
      </p:sp>
      <p:sp>
        <p:nvSpPr>
          <p:cNvPr id="338" name="Google Shape;338;p58"/>
          <p:cNvSpPr txBox="1"/>
          <p:nvPr/>
        </p:nvSpPr>
        <p:spPr>
          <a:xfrm>
            <a:off x="453775" y="2056675"/>
            <a:ext cx="5006400" cy="20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100 идей для A/B тестов Часть 1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100 идей для A/B тестов Часть 2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2100">
              <a:solidFill>
                <a:srgbClr val="50667B"/>
              </a:solidFill>
              <a:highlight>
                <a:srgbClr val="FFF5D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00" y="1556787"/>
            <a:ext cx="2672800" cy="258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Урок 1</a:t>
            </a:r>
            <a:endParaRPr sz="1800"/>
          </a:p>
        </p:txBody>
      </p:sp>
      <p:sp>
        <p:nvSpPr>
          <p:cNvPr id="345" name="Google Shape;345;p59"/>
          <p:cNvSpPr txBox="1"/>
          <p:nvPr>
            <p:ph idx="1" type="body"/>
          </p:nvPr>
        </p:nvSpPr>
        <p:spPr>
          <a:xfrm>
            <a:off x="708875" y="999375"/>
            <a:ext cx="66207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Скоринг гипотез.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700" y="661150"/>
            <a:ext cx="2207250" cy="37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type="title"/>
          </p:nvPr>
        </p:nvSpPr>
        <p:spPr>
          <a:xfrm>
            <a:off x="531667" y="658165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</a:pPr>
            <a:r>
              <a:rPr b="0" lang="ru" sz="3000">
                <a:solidFill>
                  <a:schemeClr val="dk1"/>
                </a:solidFill>
              </a:rPr>
              <a:t>Скоринг гипотез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531669" y="1450088"/>
            <a:ext cx="44961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Скоринг гипотез </a:t>
            </a:r>
            <a:r>
              <a:rPr lang="ru" sz="17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i="0" lang="ru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процесс оценки ваших идей с использованием взвешенных факторов.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700">
                <a:latin typeface="IBM Plex Sans"/>
                <a:ea typeface="IBM Plex Sans"/>
                <a:cs typeface="IBM Plex Sans"/>
                <a:sym typeface="IBM Plex Sans"/>
              </a:rPr>
              <a:t>Суть такого подхода к приоритизации заключается в оценке каждой идеи из бэклога по одним и тем же параметрам, что позволит вам быть более объективным в выборе приоритетной гипотезы для тестирования.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3" name="Google Shape;3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850" y="1398876"/>
            <a:ext cx="3301300" cy="312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type="title"/>
          </p:nvPr>
        </p:nvSpPr>
        <p:spPr>
          <a:xfrm>
            <a:off x="552450" y="7593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</a:pPr>
            <a:r>
              <a:rPr lang="ru" sz="3000"/>
              <a:t>ICE Score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1498224" y="1767460"/>
            <a:ext cx="7161900" cy="25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b="1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Impact 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лияние)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— 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демонстрирует, насколько идея положительно повлияет на ключевой показатель, который вы пытаетесь улучшить.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b="1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Confidence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у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веренность)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демонстрирует, насколько вы уверены в оценках влияния и л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ё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гкости реализации.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b="1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Ease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лё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гкость реализации)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оценка того, сколько усилий и ресурсов требуется для реализации этой идеи. 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99" y="1557900"/>
            <a:ext cx="817426" cy="82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70" y="2623027"/>
            <a:ext cx="721315" cy="7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59" y="3622383"/>
            <a:ext cx="721316" cy="67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/>
        </p:nvSpPr>
        <p:spPr>
          <a:xfrm>
            <a:off x="327675" y="4593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b="0" i="0" lang="ru" sz="2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Приоритизация гипотез по ICE </a:t>
            </a:r>
            <a:endParaRPr sz="1100"/>
          </a:p>
        </p:txBody>
      </p:sp>
      <p:sp>
        <p:nvSpPr>
          <p:cNvPr id="368" name="Google Shape;368;p62"/>
          <p:cNvSpPr/>
          <p:nvPr/>
        </p:nvSpPr>
        <p:spPr>
          <a:xfrm>
            <a:off x="2041106" y="4644474"/>
            <a:ext cx="1243200" cy="52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69" name="Google Shape;369;p62"/>
          <p:cNvGraphicFramePr/>
          <p:nvPr/>
        </p:nvGraphicFramePr>
        <p:xfrm>
          <a:off x="270072" y="12579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{A695DC48-5111-4CCB-9F9E-F8609652C944}</a:tableStyleId>
              </a:tblPr>
              <a:tblGrid>
                <a:gridCol w="1355425"/>
                <a:gridCol w="1972825"/>
                <a:gridCol w="1664150"/>
                <a:gridCol w="2093925"/>
                <a:gridCol w="1559725"/>
              </a:tblGrid>
              <a:tr h="5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 u="none" cap="none" strike="noStrike"/>
                        <a:t>Idea</a:t>
                      </a:r>
                      <a:endParaRPr sz="1100"/>
                    </a:p>
                  </a:txBody>
                  <a:tcPr marT="34300" marB="34300" marR="34300" marL="343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 u="none" cap="none" strike="noStrike"/>
                        <a:t>Impact (0-10)</a:t>
                      </a:r>
                      <a:endParaRPr sz="1100"/>
                    </a:p>
                  </a:txBody>
                  <a:tcPr marT="34300" marB="34300" marR="34300" marL="3430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u="sng" cap="none" strike="noStrike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Confidence</a:t>
                      </a:r>
                      <a:br>
                        <a:rPr lang="ru" sz="1100" u="sng" cap="none" strike="noStrike">
                          <a:solidFill>
                            <a:schemeClr val="dk1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</a:br>
                      <a:r>
                        <a:rPr lang="ru" sz="1100" u="sng" cap="none" strike="noStrike">
                          <a:solidFill>
                            <a:schemeClr val="dk1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(0-10)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34300" marL="3430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u="none" cap="none" strike="noStrike">
                          <a:solidFill>
                            <a:srgbClr val="000000"/>
                          </a:solidFill>
                        </a:rPr>
                        <a:t>Ease</a:t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u="none" cap="none" strike="noStrike">
                          <a:solidFill>
                            <a:srgbClr val="000000"/>
                          </a:solidFill>
                        </a:rPr>
                        <a:t>(0-10)</a:t>
                      </a:r>
                      <a:endParaRPr sz="1100"/>
                    </a:p>
                  </a:txBody>
                  <a:tcPr marT="34300" marB="34300" marR="34300" marL="3430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 u="none" cap="none" strike="noStrike">
                          <a:solidFill>
                            <a:srgbClr val="FFFFFF"/>
                          </a:solidFill>
                        </a:rPr>
                        <a:t>ICE Score (I х С х E) </a:t>
                      </a:r>
                      <a:endParaRPr sz="1100"/>
                    </a:p>
                  </a:txBody>
                  <a:tcPr marT="34300" marB="34300" marR="34300" marL="34300"/>
                </a:tc>
              </a:tr>
              <a:tr h="86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Рекомендательный алгоритм i2i</a:t>
                      </a:r>
                      <a:endParaRPr sz="1100"/>
                    </a:p>
                  </a:txBody>
                  <a:tcPr marT="34300" marB="34300" marR="34300" marL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                    8</a:t>
                      </a:r>
                      <a:endParaRPr b="1" sz="1100"/>
                    </a:p>
                  </a:txBody>
                  <a:tcPr marT="34300" marB="34300" marR="34300" marL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                  7</a:t>
                      </a:r>
                      <a:endParaRPr b="1" sz="1100"/>
                    </a:p>
                  </a:txBody>
                  <a:tcPr marT="34300" marB="34300" marR="34300" marL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                       5 </a:t>
                      </a:r>
                      <a:endParaRPr b="1" sz="1100"/>
                    </a:p>
                  </a:txBody>
                  <a:tcPr marT="34300" marB="34300" marR="34300" marL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 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                </a:t>
                      </a:r>
                      <a:r>
                        <a:rPr b="1" lang="ru" sz="1100"/>
                        <a:t>280</a:t>
                      </a:r>
                      <a:endParaRPr b="1" sz="1100"/>
                    </a:p>
                  </a:txBody>
                  <a:tcPr marT="34300" marB="34300" marR="34300" marL="34300">
                    <a:solidFill>
                      <a:srgbClr val="CFE2F3"/>
                    </a:solidFill>
                  </a:tcPr>
                </a:tc>
              </a:tr>
              <a:tr h="86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Увеличить разрешение фото карточек товара</a:t>
                      </a:r>
                      <a:endParaRPr sz="1100"/>
                    </a:p>
                  </a:txBody>
                  <a:tcPr marT="34300" marB="34300" marR="34300" marL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</a:t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                   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34300" marB="34300" marR="34300" marL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          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       5</a:t>
                      </a:r>
                      <a:endParaRPr b="1" sz="1100"/>
                    </a:p>
                  </a:txBody>
                  <a:tcPr marT="34300" marB="34300" marR="34300" marL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                       7</a:t>
                      </a:r>
                      <a:endParaRPr b="1" sz="1100"/>
                    </a:p>
                  </a:txBody>
                  <a:tcPr marT="34300" marB="34300" marR="34300" marL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                </a:t>
                      </a:r>
                      <a:r>
                        <a:rPr b="1" lang="ru" sz="1100"/>
                        <a:t>175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34300" marB="34300" marR="34300" marL="34300">
                    <a:solidFill>
                      <a:srgbClr val="CFE2F3"/>
                    </a:solidFill>
                  </a:tcPr>
                </a:tc>
              </a:tr>
              <a:tr h="86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Покрасить кнопку в зеленый цвет</a:t>
                      </a:r>
                      <a:endParaRPr sz="1100"/>
                    </a:p>
                  </a:txBody>
                  <a:tcPr marT="34300" marB="34300" marR="34300" marL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        </a:t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                    2</a:t>
                      </a:r>
                      <a:endParaRPr b="1" sz="1100" u="none" cap="none" strike="noStrike"/>
                    </a:p>
                  </a:txBody>
                  <a:tcPr marT="34300" marB="34300" marR="34300" marL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                 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                   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34300" marB="34300" marR="34300" marL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</a:t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b="1" lang="ru" sz="1100"/>
                        <a:t>                       10</a:t>
                      </a:r>
                      <a:endParaRPr b="1" sz="1100"/>
                    </a:p>
                  </a:txBody>
                  <a:tcPr marT="34300" marB="34300" marR="34300" marL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            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40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34300" marB="34300" marR="34300" marL="34300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295450" y="102189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b="0" i="0" lang="ru" sz="2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Приоритизация гипотез по ICE </a:t>
            </a:r>
            <a:endParaRPr sz="1100"/>
          </a:p>
        </p:txBody>
      </p:sp>
      <p:sp>
        <p:nvSpPr>
          <p:cNvPr id="375" name="Google Shape;375;p63"/>
          <p:cNvSpPr/>
          <p:nvPr/>
        </p:nvSpPr>
        <p:spPr>
          <a:xfrm>
            <a:off x="2041106" y="4644474"/>
            <a:ext cx="1243200" cy="52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438750" y="619389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b="1" lang="ru" sz="2000">
                <a:latin typeface="Roboto"/>
                <a:ea typeface="Roboto"/>
                <a:cs typeface="Roboto"/>
                <a:sym typeface="Roboto"/>
              </a:rPr>
              <a:t>Confidence </a:t>
            </a:r>
            <a:endParaRPr b="1" sz="2000"/>
          </a:p>
        </p:txBody>
      </p:sp>
      <p:sp>
        <p:nvSpPr>
          <p:cNvPr id="377" name="Google Shape;377;p63"/>
          <p:cNvSpPr txBox="1"/>
          <p:nvPr/>
        </p:nvSpPr>
        <p:spPr>
          <a:xfrm>
            <a:off x="4387300" y="1295175"/>
            <a:ext cx="48843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«Около 0»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—  диапазон от 0.01 до 0.1 баллов.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личная уверенность продакта в фиче, тренды в индустрии, внешние ресерчи.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«Очень низкая» 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— диапазон от 0.01 до 0.5 баллов.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Коллективное мнение команды, менеджмента, инвесторов, внешних экспертов. Приблизительные расчеты в бизнес-модели.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«Низкая»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— диапазон от 0.5 до 1 балла..Это несколько заинтересованных клиентов, наличие фичи у конкурента.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«Немного выше низкой» 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— диапазон от 1 до 3 баллов. Рыночные ресерчи, smoke tests, функционал есть у всех конкурентов. Для верхней границы “3” необходимы реальные данные о продукте, интервью с 20+  юзерами, юзабилити ресерчи, MVP.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«Повышенная»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— диапазон от  3 до 7 баллов. Длинные пользовательские исследованиями, масштабированный MVP, A/B тесты.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«Высокая»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— диапазон от 7 до 10 баллов. Если продакт уже тестировал такой функционал на данном продукте.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8" name="Google Shape;378;p63"/>
          <p:cNvPicPr preferRelativeResize="0"/>
          <p:nvPr/>
        </p:nvPicPr>
        <p:blipFill rotWithShape="1">
          <a:blip r:embed="rId3">
            <a:alphaModFix/>
          </a:blip>
          <a:srcRect b="5554" l="20093" r="21461" t="21169"/>
          <a:stretch/>
        </p:blipFill>
        <p:spPr>
          <a:xfrm>
            <a:off x="36675" y="1522775"/>
            <a:ext cx="4158701" cy="29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3"/>
          <p:cNvSpPr txBox="1"/>
          <p:nvPr/>
        </p:nvSpPr>
        <p:spPr>
          <a:xfrm>
            <a:off x="4438875" y="777738"/>
            <a:ext cx="436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Шкала от 1 до 10 и разделена на шесть степеней уверенности: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/>
        </p:nvSpPr>
        <p:spPr>
          <a:xfrm>
            <a:off x="327675" y="4593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i="0" lang="ru" sz="2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Приоритизация гипотез по ICE 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64"/>
          <p:cNvSpPr/>
          <p:nvPr/>
        </p:nvSpPr>
        <p:spPr>
          <a:xfrm>
            <a:off x="2041106" y="4644474"/>
            <a:ext cx="1243200" cy="52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0" y="2436752"/>
            <a:ext cx="8839201" cy="111674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4"/>
          <p:cNvSpPr txBox="1"/>
          <p:nvPr/>
        </p:nvSpPr>
        <p:spPr>
          <a:xfrm>
            <a:off x="91100" y="1550427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b="1" lang="ru" sz="2000">
                <a:latin typeface="Roboto"/>
                <a:ea typeface="Roboto"/>
                <a:cs typeface="Roboto"/>
                <a:sym typeface="Roboto"/>
              </a:rPr>
              <a:t>Ease </a:t>
            </a:r>
            <a:endParaRPr b="1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/>
        </p:nvSpPr>
        <p:spPr>
          <a:xfrm>
            <a:off x="350525" y="115150"/>
            <a:ext cx="873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Подходы к проверке гипотез</a:t>
            </a:r>
            <a:endParaRPr/>
          </a:p>
        </p:txBody>
      </p:sp>
      <p:sp>
        <p:nvSpPr>
          <p:cNvPr id="393" name="Google Shape;393;p65"/>
          <p:cNvSpPr txBox="1"/>
          <p:nvPr/>
        </p:nvSpPr>
        <p:spPr>
          <a:xfrm>
            <a:off x="1708775" y="1308150"/>
            <a:ext cx="60141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Интервью с пользователями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A/B тесты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Прототипирование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Краудфандинг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Лендинги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…………...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00" y="1976546"/>
            <a:ext cx="383225" cy="35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088" y="2626475"/>
            <a:ext cx="452459" cy="34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689" y="3263848"/>
            <a:ext cx="383225" cy="34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688" y="3701857"/>
            <a:ext cx="383225" cy="32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1925" y="4269675"/>
            <a:ext cx="312775" cy="3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5"/>
          <p:cNvSpPr txBox="1"/>
          <p:nvPr/>
        </p:nvSpPr>
        <p:spPr>
          <a:xfrm>
            <a:off x="317450" y="708400"/>
            <a:ext cx="761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Необходимо</a:t>
            </a:r>
            <a:r>
              <a:rPr lang="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выбирать релевантный метод под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конкретную задачу с учетом баланса потраченных ресурсов и точности метода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">
                <a:solidFill>
                  <a:schemeClr val="dk1"/>
                </a:solidFill>
              </a:rPr>
              <a:t>Давайте знакомиться: Иван Еремеев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8" name="Google Shape;248;p48"/>
          <p:cNvPicPr preferRelativeResize="0"/>
          <p:nvPr/>
        </p:nvPicPr>
        <p:blipFill rotWithShape="1">
          <a:blip r:embed="rId3">
            <a:alphaModFix/>
          </a:blip>
          <a:srcRect b="27813" l="0" r="0" t="5520"/>
          <a:stretch/>
        </p:blipFill>
        <p:spPr>
          <a:xfrm>
            <a:off x="459304" y="1519881"/>
            <a:ext cx="2760600" cy="276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/>
          <p:nvPr/>
        </p:nvSpPr>
        <p:spPr>
          <a:xfrm>
            <a:off x="3654323" y="965361"/>
            <a:ext cx="2700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Руководитель направления продуктовой аналитики в рекомендательных системах медиа и нативной рекламы в VK.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8"/>
          <p:cNvSpPr txBox="1"/>
          <p:nvPr/>
        </p:nvSpPr>
        <p:spPr>
          <a:xfrm>
            <a:off x="3654323" y="3075298"/>
            <a:ext cx="2757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 и преподаватель 3 курсов по a/b тестированию и веб-аналитике в Geekbrains.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8"/>
          <p:cNvSpPr txBox="1"/>
          <p:nvPr/>
        </p:nvSpPr>
        <p:spPr>
          <a:xfrm>
            <a:off x="3654323" y="2121896"/>
            <a:ext cx="2943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Ведущий преподаватель и со-автор курса по прикладной аналитике данных в VK Образование.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191" y="2307771"/>
            <a:ext cx="1925309" cy="38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1531" y="3092309"/>
            <a:ext cx="1925307" cy="6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3529" y="1314914"/>
            <a:ext cx="251885" cy="251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48"/>
          <p:cNvCxnSpPr/>
          <p:nvPr/>
        </p:nvCxnSpPr>
        <p:spPr>
          <a:xfrm>
            <a:off x="3725562" y="1998706"/>
            <a:ext cx="4924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6" name="Google Shape;256;p48"/>
          <p:cNvCxnSpPr/>
          <p:nvPr/>
        </p:nvCxnSpPr>
        <p:spPr>
          <a:xfrm>
            <a:off x="3725562" y="2999603"/>
            <a:ext cx="4924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258" name="Google Shape;258;p48"/>
          <p:cNvCxnSpPr/>
          <p:nvPr/>
        </p:nvCxnSpPr>
        <p:spPr>
          <a:xfrm>
            <a:off x="3788012" y="3804903"/>
            <a:ext cx="4924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9" name="Google Shape;259;p48"/>
          <p:cNvSpPr txBox="1"/>
          <p:nvPr/>
        </p:nvSpPr>
        <p:spPr>
          <a:xfrm>
            <a:off x="3691323" y="4000498"/>
            <a:ext cx="27579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Со-а</a:t>
            </a:r>
            <a:r>
              <a:rPr lang="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втор и преподаватель </a:t>
            </a:r>
            <a:r>
              <a:rPr lang="ru" sz="1200">
                <a:solidFill>
                  <a:schemeClr val="dk1"/>
                </a:solidFill>
              </a:rPr>
              <a:t>курса по продуктовой аналитике в ВШЭ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1525" y="4000500"/>
            <a:ext cx="754373" cy="74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Урок 1</a:t>
            </a:r>
            <a:endParaRPr sz="1800"/>
          </a:p>
        </p:txBody>
      </p:sp>
      <p:sp>
        <p:nvSpPr>
          <p:cNvPr id="405" name="Google Shape;405;p66"/>
          <p:cNvSpPr txBox="1"/>
          <p:nvPr>
            <p:ph idx="1" type="body"/>
          </p:nvPr>
        </p:nvSpPr>
        <p:spPr>
          <a:xfrm>
            <a:off x="708875" y="1208025"/>
            <a:ext cx="66207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Шаблон описания гипотез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6" name="Google Shape;4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698" y="1886400"/>
            <a:ext cx="6106651" cy="28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/>
        </p:nvSpPr>
        <p:spPr>
          <a:xfrm>
            <a:off x="262485" y="213359"/>
            <a:ext cx="57489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i="0" lang="ru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Шаблон дизайна эксперимента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2" name="Google Shape;412;p67"/>
          <p:cNvSpPr txBox="1"/>
          <p:nvPr/>
        </p:nvSpPr>
        <p:spPr>
          <a:xfrm>
            <a:off x="604694" y="943741"/>
            <a:ext cx="415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2100"/>
              <a:buFont typeface="Arial"/>
              <a:buNone/>
            </a:pPr>
            <a:r>
              <a:rPr i="0" lang="ru" sz="2100" u="none" cap="none" strike="noStrik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чего нужен шаблон?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3" name="Google Shape;413;p67"/>
          <p:cNvSpPr txBox="1"/>
          <p:nvPr/>
        </p:nvSpPr>
        <p:spPr>
          <a:xfrm>
            <a:off x="2569600" y="2122299"/>
            <a:ext cx="61413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-171450" lvl="0" marL="2286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AutoNum type="arabicPeriod"/>
            </a:pPr>
            <a:r>
              <a:rPr i="0" lang="ru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полноценный документ. 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2286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AutoNum type="arabicPeriod"/>
            </a:pPr>
            <a:r>
              <a:rPr i="0" lang="ru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исторические данные.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2286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AutoNum type="arabicPeriod"/>
            </a:pPr>
            <a:r>
              <a:rPr i="0" lang="ru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хорошая практика, чтобы не замыкать н</a:t>
            </a: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r>
              <a:rPr i="0" lang="ru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себе</a:t>
            </a: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i="0" lang="ru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процессы, если вы решите сменить место работы.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4" name="Google Shape;4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670491"/>
            <a:ext cx="2264800" cy="229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8"/>
          <p:cNvSpPr txBox="1"/>
          <p:nvPr/>
        </p:nvSpPr>
        <p:spPr>
          <a:xfrm>
            <a:off x="431971" y="19949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i="0" lang="ru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Шаблон дизайна эксперимента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68"/>
          <p:cNvSpPr txBox="1"/>
          <p:nvPr/>
        </p:nvSpPr>
        <p:spPr>
          <a:xfrm>
            <a:off x="522343" y="1331050"/>
            <a:ext cx="73527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-254000" lvl="0" marL="3429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3429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делаем.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3429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каких пользователях тестируем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3429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Ключевые метрики для оценки эксперимента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3429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эффек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т.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3429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действий в зависимости от результатов эксперимента.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1" name="Google Shape;4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249" y="1331042"/>
            <a:ext cx="2996050" cy="20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9"/>
          <p:cNvSpPr txBox="1"/>
          <p:nvPr/>
        </p:nvSpPr>
        <p:spPr>
          <a:xfrm>
            <a:off x="417296" y="19949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i="0" lang="ru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Шаблон дизайна эксперимента | Пример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69"/>
          <p:cNvSpPr txBox="1"/>
          <p:nvPr/>
        </p:nvSpPr>
        <p:spPr>
          <a:xfrm>
            <a:off x="269397" y="1034275"/>
            <a:ext cx="5983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Гипотеза: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на странице </a:t>
            </a:r>
            <a:r>
              <a:rPr i="0" lang="ru" sz="1300" u="sng" cap="none" strike="noStrike">
                <a:solidFill>
                  <a:srgbClr val="0563C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http://gb-web-analytics.tilda.ws/page25</a:t>
            </a: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поднять блок 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«</a:t>
            </a: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курсе вы научитесь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второй экран, то % показателя отказов снизится на 10% а СR% подачи заявки увеличится на 1%, потому что навыки, которым обучатся студенты, важнее, чем объяснение, кто такой веб-аналитик.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делаем: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300" u="sng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Контрольная версия:</a:t>
            </a: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оставляем текущий вид страницы.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300" u="sng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Тестовая версия:</a:t>
            </a: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передвигаем блок 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«</a:t>
            </a: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курсе вы научитесь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второй</a:t>
            </a: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экран под кнопку 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«</a:t>
            </a: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Начать обучение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».</a:t>
            </a:r>
            <a:b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каких пользователях тестируем: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Только на новых пользователях.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428" name="Google Shape;42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523" y="1114059"/>
            <a:ext cx="1990750" cy="287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/>
        </p:nvSpPr>
        <p:spPr>
          <a:xfrm>
            <a:off x="4653400" y="4941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4" name="Google Shape;434;p70"/>
          <p:cNvSpPr txBox="1"/>
          <p:nvPr/>
        </p:nvSpPr>
        <p:spPr>
          <a:xfrm>
            <a:off x="4653400" y="1082875"/>
            <a:ext cx="43764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Метрики: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Процент конверсий в заявку (%CR) — primary.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Процент показателя отказов — secondary.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действий: 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b="1"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</a:t>
            </a: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наш эксперимент будет положительным и мы зафиксируем ожидаемое улучшение в в ключевых метриках и не посадим добавочные, то масштабируем изменение и «выкатываем» его на всех пользователей.</a:t>
            </a:r>
            <a:endParaRPr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b="1"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</a:t>
            </a: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основные метрики падают или растут недостаточно, либо добавочные метрики падают, откатываем эксперимент.</a:t>
            </a: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t/>
            </a:r>
            <a:endParaRPr sz="9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70"/>
          <p:cNvSpPr txBox="1"/>
          <p:nvPr/>
        </p:nvSpPr>
        <p:spPr>
          <a:xfrm>
            <a:off x="4752000" y="4680000"/>
            <a:ext cx="38520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70"/>
          <p:cNvSpPr txBox="1"/>
          <p:nvPr>
            <p:ph idx="1" type="subTitle"/>
          </p:nvPr>
        </p:nvSpPr>
        <p:spPr>
          <a:xfrm>
            <a:off x="474275" y="302475"/>
            <a:ext cx="69042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Шаблон дизайна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ru" sz="2600">
                <a:solidFill>
                  <a:schemeClr val="dk1"/>
                </a:solidFill>
              </a:rPr>
              <a:t>эксперимента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19" y="1038888"/>
            <a:ext cx="2908400" cy="37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/>
        </p:nvSpPr>
        <p:spPr>
          <a:xfrm>
            <a:off x="487650" y="76225"/>
            <a:ext cx="478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 сокращенный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3" name="Google Shape;443;p71"/>
          <p:cNvPicPr preferRelativeResize="0"/>
          <p:nvPr/>
        </p:nvPicPr>
        <p:blipFill rotWithShape="1">
          <a:blip r:embed="rId3">
            <a:alphaModFix/>
          </a:blip>
          <a:srcRect b="0" l="0" r="0" t="10754"/>
          <a:stretch/>
        </p:blipFill>
        <p:spPr>
          <a:xfrm>
            <a:off x="380075" y="598950"/>
            <a:ext cx="6601874" cy="39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1"/>
          <p:cNvPicPr preferRelativeResize="0"/>
          <p:nvPr/>
        </p:nvPicPr>
        <p:blipFill rotWithShape="1">
          <a:blip r:embed="rId4">
            <a:alphaModFix/>
          </a:blip>
          <a:srcRect b="0" l="774" r="-9" t="6655"/>
          <a:stretch/>
        </p:blipFill>
        <p:spPr>
          <a:xfrm>
            <a:off x="4797599" y="365400"/>
            <a:ext cx="4236025" cy="13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/>
          <p:nvPr>
            <p:ph type="title"/>
          </p:nvPr>
        </p:nvSpPr>
        <p:spPr>
          <a:xfrm>
            <a:off x="540000" y="72000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разобрали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0" name="Google Shape;450;p72"/>
          <p:cNvSpPr txBox="1"/>
          <p:nvPr/>
        </p:nvSpPr>
        <p:spPr>
          <a:xfrm>
            <a:off x="540000" y="1168500"/>
            <a:ext cx="52443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продуктовые гипотезы и зачем они нужны.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Рассмотрели структуру хорошей гипотезы.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Увидели , какие подходы к поиску и генерации гипотез существуют.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Узнали, зачем и как выбирать наиболее ценные для вашего продукта гипотезы.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51" name="Google Shape;45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4407" y="2663444"/>
            <a:ext cx="3582051" cy="2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 рассмотрим: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7" name="Google Shape;457;p73"/>
          <p:cNvSpPr txBox="1"/>
          <p:nvPr/>
        </p:nvSpPr>
        <p:spPr>
          <a:xfrm>
            <a:off x="4752000" y="1800000"/>
            <a:ext cx="3852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Char char="●"/>
            </a:pPr>
            <a:r>
              <a:rPr lang="ru">
                <a:solidFill>
                  <a:srgbClr val="2C2D30"/>
                </a:solidFill>
              </a:rPr>
              <a:t>Какие виды экспериментов существуют</a:t>
            </a:r>
            <a:endParaRPr>
              <a:solidFill>
                <a:srgbClr val="2C2D3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Char char="●"/>
            </a:pPr>
            <a:r>
              <a:rPr lang="ru">
                <a:solidFill>
                  <a:srgbClr val="2C2D30"/>
                </a:solidFill>
              </a:rPr>
              <a:t>Как понять можно ли и нужно ли вам проводить А/Б-тест</a:t>
            </a:r>
            <a:endParaRPr>
              <a:solidFill>
                <a:srgbClr val="2C2D3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Char char="●"/>
            </a:pPr>
            <a:r>
              <a:rPr lang="ru">
                <a:solidFill>
                  <a:srgbClr val="2C2D30"/>
                </a:solidFill>
              </a:rPr>
              <a:t>Как выглядит процесс A/B тестирования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458" name="Google Shape;45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5" y="1049425"/>
            <a:ext cx="4136624" cy="2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4"/>
          <p:cNvSpPr txBox="1"/>
          <p:nvPr/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 за  внимание!</a:t>
            </a:r>
            <a:endParaRPr sz="2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6" name="Google Shape;266;p49"/>
          <p:cNvSpPr txBox="1"/>
          <p:nvPr>
            <p:ph idx="1" type="subTitle"/>
          </p:nvPr>
        </p:nvSpPr>
        <p:spPr>
          <a:xfrm>
            <a:off x="540000" y="1168500"/>
            <a:ext cx="59580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Подходы к формированию гипотез.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Скоринг гипотез.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Шаблон описания гипотез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Урок 1</a:t>
            </a:r>
            <a:endParaRPr sz="1800"/>
          </a:p>
        </p:txBody>
      </p:sp>
      <p:sp>
        <p:nvSpPr>
          <p:cNvPr id="272" name="Google Shape;272;p50"/>
          <p:cNvSpPr txBox="1"/>
          <p:nvPr>
            <p:ph idx="1" type="body"/>
          </p:nvPr>
        </p:nvSpPr>
        <p:spPr>
          <a:xfrm>
            <a:off x="708875" y="1049700"/>
            <a:ext cx="66207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Подходы к формированию гипотез.</a:t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55" y="1677675"/>
            <a:ext cx="4556876" cy="22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>
            <p:ph idx="1" type="subTitle"/>
          </p:nvPr>
        </p:nvSpPr>
        <p:spPr>
          <a:xfrm>
            <a:off x="540000" y="1260000"/>
            <a:ext cx="4110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ru" sz="1400">
                <a:solidFill>
                  <a:schemeClr val="dk1"/>
                </a:solidFill>
              </a:rPr>
              <a:t>Гипотеза </a:t>
            </a:r>
            <a:r>
              <a:rPr lang="ru" sz="1400">
                <a:solidFill>
                  <a:schemeClr val="dk1"/>
                </a:solidFill>
              </a:rPr>
              <a:t>в цифровых продуктах — это четко сформулированное предположение, основанное на известных знаниях, которое технически возможно проверить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5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Что такое гипотеза?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280" name="Google Shape;280;p51"/>
          <p:cNvPicPr preferRelativeResize="0"/>
          <p:nvPr/>
        </p:nvPicPr>
        <p:blipFill rotWithShape="1">
          <a:blip r:embed="rId3">
            <a:alphaModFix/>
          </a:blip>
          <a:srcRect b="2400" l="0" r="0" t="-2400"/>
          <a:stretch/>
        </p:blipFill>
        <p:spPr>
          <a:xfrm>
            <a:off x="5215500" y="885850"/>
            <a:ext cx="2815100" cy="23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idx="1" type="subTitle"/>
          </p:nvPr>
        </p:nvSpPr>
        <p:spPr>
          <a:xfrm>
            <a:off x="540000" y="1260000"/>
            <a:ext cx="4110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Мир полон неопределенности и подвержен быстрым изменениям.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Хороший способ быстро изучать окружающий мир , свой продукт и пользователей, снижая неопределенность -  внедрить культуру проверки гипотез					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				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			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		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286" name="Google Shape;286;p52"/>
          <p:cNvSpPr txBox="1"/>
          <p:nvPr>
            <p:ph type="title"/>
          </p:nvPr>
        </p:nvSpPr>
        <p:spPr>
          <a:xfrm>
            <a:off x="499650" y="561900"/>
            <a:ext cx="8064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Зачем это нужно?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287" name="Google Shape;28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9912" y="720000"/>
            <a:ext cx="3256174" cy="30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/>
        </p:nvSpPr>
        <p:spPr>
          <a:xfrm>
            <a:off x="541775" y="4680000"/>
            <a:ext cx="38520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3" name="Google Shape;293;p53"/>
          <p:cNvSpPr txBox="1"/>
          <p:nvPr/>
        </p:nvSpPr>
        <p:spPr>
          <a:xfrm>
            <a:off x="541775" y="720000"/>
            <a:ext cx="4618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Нужна правильная цель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4" name="Google Shape;294;p53"/>
          <p:cNvSpPr txBox="1"/>
          <p:nvPr/>
        </p:nvSpPr>
        <p:spPr>
          <a:xfrm>
            <a:off x="492475" y="1600525"/>
            <a:ext cx="55383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67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6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Какую проблему я пытаюсь решить?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6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Каков масштаб проблемы, которую я рассматриваю?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6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Зачем вообще что-то менять?</a:t>
            </a:r>
            <a:endParaRPr sz="6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25400" rtl="0" algn="l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t/>
            </a:r>
            <a:endParaRPr sz="8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5" name="Google Shape;2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163" y="3085400"/>
            <a:ext cx="61245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/>
        </p:nvSpPr>
        <p:spPr>
          <a:xfrm>
            <a:off x="283425" y="635475"/>
            <a:ext cx="330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2100"/>
              <a:buFont typeface="Arial"/>
              <a:buNone/>
            </a:pPr>
            <a:r>
              <a:rPr b="1" lang="ru" sz="2100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 гипотезы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54"/>
          <p:cNvSpPr txBox="1"/>
          <p:nvPr/>
        </p:nvSpPr>
        <p:spPr>
          <a:xfrm>
            <a:off x="473352" y="2180218"/>
            <a:ext cx="4122600" cy="1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640448" y="1759050"/>
            <a:ext cx="34431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"/>
                <a:ea typeface="IBM Plex Sans"/>
                <a:cs typeface="IBM Plex Sans"/>
                <a:sym typeface="IBM Plex Sans"/>
              </a:rPr>
              <a:t>Действие [Х] для пользователя [B]  позволит увеличить метрику [N] на величину [Y], потому что [Z]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4936848" y="1714500"/>
            <a:ext cx="37338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</a:t>
            </a:r>
            <a:r>
              <a:rPr b="1"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убрать поле индекса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из формы заказа для всех пользователей сайта, то мы </a:t>
            </a:r>
            <a:r>
              <a:rPr b="1"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увеличим конверсию в заказ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 до 12 %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потому что</a:t>
            </a:r>
            <a:r>
              <a:rPr b="1"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упростим форму и повлияем на скорость ее заполнения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4" name="Google Shape;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525" y="257282"/>
            <a:ext cx="1194024" cy="128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>
            <p:ph type="title"/>
          </p:nvPr>
        </p:nvSpPr>
        <p:spPr>
          <a:xfrm>
            <a:off x="432837" y="491737"/>
            <a:ext cx="8084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</a:pPr>
            <a:r>
              <a:rPr b="0" lang="ru" sz="3000"/>
              <a:t>Подходы к формированию </a:t>
            </a:r>
            <a:r>
              <a:rPr b="0" lang="ru" sz="3000"/>
              <a:t>гипотез</a:t>
            </a:r>
            <a:endParaRPr/>
          </a:p>
        </p:txBody>
      </p:sp>
      <p:pic>
        <p:nvPicPr>
          <p:cNvPr id="310" name="Google Shape;3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000" y="2705100"/>
            <a:ext cx="795100" cy="83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5"/>
          <p:cNvSpPr txBox="1"/>
          <p:nvPr/>
        </p:nvSpPr>
        <p:spPr>
          <a:xfrm>
            <a:off x="2370676" y="1791250"/>
            <a:ext cx="19167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Анализ количественных данных о продукте</a:t>
            </a:r>
            <a:endParaRPr b="1"/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500" y="1794023"/>
            <a:ext cx="874076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5"/>
          <p:cNvSpPr txBox="1"/>
          <p:nvPr/>
        </p:nvSpPr>
        <p:spPr>
          <a:xfrm>
            <a:off x="2370675" y="2959375"/>
            <a:ext cx="1568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Анализ рынка</a:t>
            </a:r>
            <a:endParaRPr b="1"/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825" y="1667925"/>
            <a:ext cx="874075" cy="86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262" y="2631825"/>
            <a:ext cx="763706" cy="8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7250" y="3444809"/>
            <a:ext cx="710100" cy="11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 txBox="1"/>
          <p:nvPr/>
        </p:nvSpPr>
        <p:spPr>
          <a:xfrm>
            <a:off x="4361488" y="3997588"/>
            <a:ext cx="228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Эвристика</a:t>
            </a:r>
            <a:endParaRPr b="1"/>
          </a:p>
        </p:txBody>
      </p:sp>
      <p:sp>
        <p:nvSpPr>
          <p:cNvPr id="318" name="Google Shape;318;p55"/>
          <p:cNvSpPr txBox="1"/>
          <p:nvPr/>
        </p:nvSpPr>
        <p:spPr>
          <a:xfrm>
            <a:off x="5658950" y="1921138"/>
            <a:ext cx="228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Качественные исследования</a:t>
            </a:r>
            <a:endParaRPr b="1"/>
          </a:p>
        </p:txBody>
      </p:sp>
      <p:sp>
        <p:nvSpPr>
          <p:cNvPr id="319" name="Google Shape;319;p55"/>
          <p:cNvSpPr txBox="1"/>
          <p:nvPr/>
        </p:nvSpPr>
        <p:spPr>
          <a:xfrm>
            <a:off x="5792300" y="2959363"/>
            <a:ext cx="228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Психология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